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56" r:id="rId2"/>
    <p:sldId id="257" r:id="rId3"/>
    <p:sldId id="277" r:id="rId4"/>
    <p:sldId id="278" r:id="rId5"/>
    <p:sldId id="279" r:id="rId6"/>
    <p:sldId id="280" r:id="rId7"/>
    <p:sldId id="258" r:id="rId8"/>
    <p:sldId id="260" r:id="rId9"/>
    <p:sldId id="262" r:id="rId10"/>
    <p:sldId id="266" r:id="rId11"/>
    <p:sldId id="264" r:id="rId12"/>
    <p:sldId id="270" r:id="rId13"/>
    <p:sldId id="267" r:id="rId14"/>
    <p:sldId id="275" r:id="rId15"/>
    <p:sldId id="271" r:id="rId16"/>
    <p:sldId id="273" r:id="rId17"/>
    <p:sldId id="272" r:id="rId18"/>
    <p:sldId id="274" r:id="rId19"/>
    <p:sldId id="263" r:id="rId20"/>
    <p:sldId id="26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79" autoAdjust="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270DC-CD11-4D92-AC18-7A1501216DD7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CEFA2-B0F3-4CE1-BFA8-34E90C189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why you are not Steve Hall and why you</a:t>
            </a:r>
            <a:r>
              <a:rPr lang="en-US" baseline="0" dirty="0" smtClean="0"/>
              <a:t> are not AECOM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Mechanical response = CTS through</a:t>
            </a:r>
            <a:r>
              <a:rPr lang="en-US" baseline="0" dirty="0" smtClean="0"/>
              <a:t> sample system</a:t>
            </a:r>
          </a:p>
          <a:p>
            <a:r>
              <a:rPr lang="en-US" baseline="0" dirty="0" smtClean="0"/>
              <a:t>Equilibrium or System Response = most reactive analyte through system</a:t>
            </a:r>
          </a:p>
          <a:p>
            <a:r>
              <a:rPr lang="en-US" baseline="0" dirty="0" smtClean="0"/>
              <a:t>Zero = up and down scale of native compound (usually water or CO2) to 5% of native (down scale) when N2 injected and 95% (upscale) after N2 off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334E0A74-B1C5-4D8B-9E9B-62991FF8FE1F}" type="slidenum">
              <a:rPr lang="en-US" sz="1200" smtClean="0">
                <a:solidFill>
                  <a:schemeClr val="tx1"/>
                </a:solidFill>
              </a:rPr>
              <a:pPr/>
              <a:t>11</a:t>
            </a:fld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Thing to note is that weather QA or Validation</a:t>
            </a:r>
            <a:r>
              <a:rPr lang="en-US" baseline="0" dirty="0" smtClean="0"/>
              <a:t>, spiking into extracted gas.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320 requires spike flow is no more than 10% so as not to change sample matrix significantly.  Want the internments to affect target </a:t>
            </a:r>
            <a:r>
              <a:rPr lang="en-US" baseline="0" dirty="0" err="1" smtClean="0"/>
              <a:t>analyte</a:t>
            </a:r>
            <a:r>
              <a:rPr lang="en-US" baseline="0" dirty="0" smtClean="0"/>
              <a:t> naturally.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Need sufficient concentration in cylinder to see change in native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Native concentration must be stable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3 independent spikes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Mech</a:t>
            </a:r>
            <a:r>
              <a:rPr lang="en-US" dirty="0" smtClean="0"/>
              <a:t> Response test is running CTS through the entire sample system </a:t>
            </a:r>
          </a:p>
          <a:p>
            <a:r>
              <a:rPr lang="en-US" baseline="0" dirty="0" smtClean="0"/>
              <a:t>Similar pressure – cant hammer through system such that you increase sample system pressure form high delivery pressure.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Crazy and unknown</a:t>
            </a:r>
            <a:r>
              <a:rPr lang="en-US" baseline="0" dirty="0" smtClean="0"/>
              <a:t> reason.  Basically if entire system leak checked and &lt;0.2 or 4% then should be good.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</a:t>
            </a:r>
            <a:r>
              <a:rPr lang="en-US" baseline="0" dirty="0" smtClean="0"/>
              <a:t> a 0-15 </a:t>
            </a:r>
            <a:r>
              <a:rPr lang="en-US" baseline="0" dirty="0" err="1" smtClean="0"/>
              <a:t>lpm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rotometer</a:t>
            </a:r>
            <a:r>
              <a:rPr lang="en-US" baseline="0" dirty="0" smtClean="0"/>
              <a:t> to demonstrate &lt;0.2lpm is probably not measurable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OFU= Overall Fractional Uncertainty</a:t>
            </a:r>
            <a:r>
              <a:rPr lang="en-US" baseline="0" dirty="0" smtClean="0"/>
              <a:t> is the max of all other uncertainties calculated and is the DL</a:t>
            </a:r>
          </a:p>
          <a:p>
            <a:r>
              <a:rPr lang="en-US" baseline="0" dirty="0" smtClean="0"/>
              <a:t>Lots of acronyms but DL will almost always be the Fractional Model Uncertainty </a:t>
            </a:r>
            <a:r>
              <a:rPr lang="en-US" baseline="0" dirty="0" smtClean="0">
                <a:solidFill>
                  <a:srgbClr val="FF0000"/>
                </a:solidFill>
              </a:rPr>
              <a:t>(FMU) </a:t>
            </a:r>
            <a:r>
              <a:rPr lang="en-US" baseline="0" dirty="0" smtClean="0"/>
              <a:t>as it is based on spectral residual which incorporates interference effects</a:t>
            </a:r>
          </a:p>
          <a:p>
            <a:r>
              <a:rPr lang="en-US" baseline="0" dirty="0" smtClean="0"/>
              <a:t>We use 3*STDEV of a population whenever we can – most representative and understandable – translates to about a 99.7% certainty</a:t>
            </a:r>
          </a:p>
          <a:p>
            <a:r>
              <a:rPr lang="en-US" baseline="0" dirty="0" smtClean="0"/>
              <a:t>FCU Fractional Calibration Uncertainty</a:t>
            </a:r>
          </a:p>
          <a:p>
            <a:r>
              <a:rPr lang="en-US" baseline="0" dirty="0" smtClean="0"/>
              <a:t>FAU Fractional analytical uncertainty</a:t>
            </a:r>
          </a:p>
          <a:p>
            <a:r>
              <a:rPr lang="en-US" baseline="0" dirty="0" smtClean="0"/>
              <a:t>FRU Fractional reproducibility uncertainty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0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Limited value with one noteworthy use</a:t>
            </a:r>
          </a:p>
          <a:p>
            <a:r>
              <a:rPr lang="en-US" dirty="0" smtClean="0"/>
              <a:t>Zero spectrum made by </a:t>
            </a:r>
            <a:r>
              <a:rPr lang="en-US" dirty="0" err="1" smtClean="0"/>
              <a:t>ratioing</a:t>
            </a:r>
            <a:r>
              <a:rPr lang="en-US" smtClean="0"/>
              <a:t>/subtracting</a:t>
            </a:r>
            <a:r>
              <a:rPr lang="en-US" baseline="0" smtClean="0"/>
              <a:t> consecutive </a:t>
            </a:r>
            <a:r>
              <a:rPr lang="en-US" baseline="0" dirty="0" smtClean="0"/>
              <a:t>spectra of the same gas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same frequency region as previous slide and is where strongest formaldehyde absorption are </a:t>
            </a:r>
            <a:endParaRPr lang="en-US" dirty="0" smtClean="0"/>
          </a:p>
          <a:p>
            <a:r>
              <a:rPr lang="en-US" dirty="0" smtClean="0"/>
              <a:t>This is a</a:t>
            </a:r>
            <a:r>
              <a:rPr lang="en-US" baseline="0" dirty="0" smtClean="0"/>
              <a:t> good noise value for a 28m </a:t>
            </a:r>
            <a:r>
              <a:rPr lang="en-US" baseline="0" dirty="0" err="1" smtClean="0"/>
              <a:t>pathlength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80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-6ppb =noise</a:t>
            </a:r>
            <a:r>
              <a:rPr lang="en-US" baseline="0" dirty="0" smtClean="0"/>
              <a:t> we like to go 3x it so 18ppb would be the DL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thing of note here is that if the FTIR were a MKS 2030, the most common FTIR out there, the 3*noise DL would be 105ppb at best as the MKS usually has greater noise than </a:t>
            </a:r>
          </a:p>
          <a:p>
            <a:r>
              <a:rPr lang="en-US" baseline="0" dirty="0" smtClean="0"/>
              <a:t>The FTIR used here.  We have commonly seen ~150-200 ppb for MKS.  So take caution if someone was using it to comply with turbine MACT where 91ppb is the criterion.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7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DD681D65-EAF5-49AE-8B0A-C809BC8140AC}" type="slidenum">
              <a:rPr lang="en-US" sz="1200" smtClean="0">
                <a:solidFill>
                  <a:schemeClr val="tx1"/>
                </a:solidFill>
              </a:rPr>
              <a:pPr/>
              <a:t>19</a:t>
            </a:fld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QA Spike-performed before in </a:t>
            </a:r>
            <a:r>
              <a:rPr lang="en-US" dirty="0" smtClean="0">
                <a:solidFill>
                  <a:srgbClr val="FF0000"/>
                </a:solidFill>
              </a:rPr>
              <a:t>TRIPLICATE</a:t>
            </a:r>
            <a:r>
              <a:rPr lang="en-US" dirty="0" smtClean="0"/>
              <a:t> before sampling</a:t>
            </a:r>
            <a:r>
              <a:rPr lang="en-US" baseline="0" dirty="0" smtClean="0"/>
              <a:t> 	good practice to do one after although not required</a:t>
            </a:r>
            <a:endParaRPr lang="en-US" dirty="0" smtClean="0"/>
          </a:p>
          <a:p>
            <a:pPr eaLnBrk="1" hangingPunct="1"/>
            <a:r>
              <a:rPr lang="en-US" dirty="0" smtClean="0"/>
              <a:t> Meth</a:t>
            </a:r>
            <a:r>
              <a:rPr lang="en-US" baseline="0" dirty="0" smtClean="0"/>
              <a:t> Val 301 validation ideally perform individually bur can be performed w/ a cocktail</a:t>
            </a:r>
          </a:p>
          <a:p>
            <a:pPr eaLnBrk="1" hangingPunct="1"/>
            <a:r>
              <a:rPr lang="en-US" baseline="0" dirty="0" smtClean="0"/>
              <a:t>CF important for this application due to low DLs required</a:t>
            </a:r>
          </a:p>
          <a:p>
            <a:pPr eaLnBrk="1" hangingPunct="1"/>
            <a:r>
              <a:rPr lang="en-US" baseline="0" dirty="0" smtClean="0"/>
              <a:t>Although the spikes for each are identical in practice both can be required…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you use tracer since most widely used tracers are F-GHG for their stability</a:t>
            </a:r>
            <a:r>
              <a:rPr lang="en-US" baseline="0" dirty="0" smtClean="0"/>
              <a:t> and inert nature . . also common properties of GHGs.</a:t>
            </a:r>
          </a:p>
          <a:p>
            <a:pPr eaLnBrk="1" hangingPunct="1"/>
            <a:r>
              <a:rPr lang="en-US" dirty="0" smtClean="0"/>
              <a:t>Interesting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dilema</a:t>
            </a:r>
            <a:r>
              <a:rPr lang="en-US" baseline="0" dirty="0" smtClean="0"/>
              <a:t> as each GHG also meets criteria for a tracer.  We use SF6 and CF4 in other industries…could also use flow to determine DF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Theory in very general terms</a:t>
            </a:r>
          </a:p>
          <a:p>
            <a:r>
              <a:rPr lang="en-US" dirty="0" err="1" smtClean="0"/>
              <a:t>Interferogram</a:t>
            </a:r>
            <a:r>
              <a:rPr lang="en-US" dirty="0" smtClean="0"/>
              <a:t> = interference pattern</a:t>
            </a:r>
            <a:r>
              <a:rPr lang="en-US" baseline="0" dirty="0" smtClean="0"/>
              <a:t> = perform FFT and a few other functions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get absorption spectrum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Thing to remember</a:t>
            </a:r>
            <a:r>
              <a:rPr lang="en-US" baseline="0" dirty="0" smtClean="0"/>
              <a:t> Organizes the light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31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334E0A74-B1C5-4D8B-9E9B-62991FF8FE1F}" type="slidenum">
              <a:rPr lang="en-US" sz="1200" smtClean="0">
                <a:solidFill>
                  <a:schemeClr val="tx1"/>
                </a:solidFill>
              </a:rPr>
              <a:pPr/>
              <a:t>20</a:t>
            </a:fld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Spike</a:t>
            </a:r>
            <a:r>
              <a:rPr lang="en-US" baseline="0" dirty="0" smtClean="0"/>
              <a:t> Standard +/- 2% accuracy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Noteworthy </a:t>
            </a:r>
            <a:r>
              <a:rPr lang="en-US" baseline="0" dirty="0" err="1" smtClean="0"/>
              <a:t>Tr</a:t>
            </a:r>
            <a:r>
              <a:rPr lang="en-US" baseline="-25000" dirty="0" err="1" smtClean="0"/>
              <a:t>spike</a:t>
            </a:r>
            <a:r>
              <a:rPr lang="en-US" baseline="0" dirty="0" smtClean="0"/>
              <a:t>= diluted spike conc.	Use direct injection results not bottle cert results.	Not true spike recovery based on expected concentration not +/- 30% of spiked value—would be more stringent.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Could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 dilution using characterized flows but not stated in 320-Curt did though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This, and the absence of leaks, result in virtually indisputable evidence that system’s results were of adequate quality.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If these spikes pass you can go forward with sampling-not </a:t>
            </a:r>
            <a:r>
              <a:rPr lang="en-US" baseline="0" dirty="0" err="1" smtClean="0"/>
              <a:t>gona</a:t>
            </a:r>
            <a:r>
              <a:rPr lang="en-US" baseline="0" dirty="0" smtClean="0"/>
              <a:t> bore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with those procedures as most FTIR folks know them.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Heard that so many times… so what is actually happening inside this “black box”</a:t>
            </a:r>
          </a:p>
          <a:p>
            <a:endParaRPr lang="en-US" dirty="0"/>
          </a:p>
          <a:p>
            <a:r>
              <a:rPr lang="en-US" dirty="0"/>
              <a:t>Well, let’s start with a photon [click]. Our photon is traveling along through space at the speed of light, totally happy until it comes across an object [click]. In this case a cuddly teddy bear.</a:t>
            </a:r>
          </a:p>
          <a:p>
            <a:r>
              <a:rPr lang="en-US" dirty="0"/>
              <a:t>Now, 3 things can happen to our photon. Number 1 [click], our photon passes straight through, totally unaware there was ever a teddy bear in his path [click]. Possibility number 2 [click], our photon is reflected off of the object affectively change it’s direction [click], and finally [click] our photon disappears! This phenomenon is called [click] ABSORBANCE! And this is the physical phenomenon in which FTIR operates [click], only difference for us is we replace the teddy bear [click] with a chemical species, in this situation a carbon monoxide molecule [click to next screen]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7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FTIR is slightly more complicated in that we are not dealing with one single photon at one single frequency of light [click] rather we are dealing with an enormous amount of photons all with widely differing frequencies, all at the same time. Here we have a rainbow with it’s characteristic color separation.  The different colors we observe are actually a result of these photons carrying different frequencies. As you can see, the red photon has a much smaller frequency than the blue photon.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8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ly arranged matter </a:t>
            </a:r>
            <a:r>
              <a:rPr lang="en-US" dirty="0" smtClean="0"/>
              <a:t>absorbs </a:t>
            </a:r>
            <a:r>
              <a:rPr lang="en-US" dirty="0"/>
              <a:t>different frequencies of </a:t>
            </a:r>
            <a:r>
              <a:rPr lang="en-US" dirty="0" smtClean="0"/>
              <a:t>light in a unique and repeatable</a:t>
            </a:r>
            <a:r>
              <a:rPr lang="en-US" baseline="0" dirty="0" smtClean="0"/>
              <a:t> way</a:t>
            </a:r>
            <a:r>
              <a:rPr lang="en-US" dirty="0" smtClean="0"/>
              <a:t>!  This allows </a:t>
            </a:r>
            <a:r>
              <a:rPr lang="en-US" dirty="0"/>
              <a:t>us to distinguish between compounds </a:t>
            </a:r>
            <a:r>
              <a:rPr lang="en-US" dirty="0" smtClean="0"/>
              <a:t>and measure their molecular density</a:t>
            </a:r>
            <a:r>
              <a:rPr lang="en-US" baseline="0" dirty="0" smtClean="0"/>
              <a:t> by</a:t>
            </a:r>
            <a:r>
              <a:rPr lang="en-US" dirty="0" smtClean="0"/>
              <a:t> </a:t>
            </a:r>
            <a:r>
              <a:rPr lang="en-US" dirty="0"/>
              <a:t>recording these regions of absorbance!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Lastly, a mathematical relationship known as the Beer-Lambert law relates the amount of absorbance to the concentration of the sample</a:t>
            </a:r>
            <a:r>
              <a:rPr lang="en-US" dirty="0" smtClean="0"/>
              <a:t>. </a:t>
            </a:r>
            <a:r>
              <a:rPr lang="en-US" dirty="0"/>
              <a:t>[click] </a:t>
            </a:r>
            <a:r>
              <a:rPr lang="en-US" dirty="0" smtClean="0"/>
              <a:t>Each compound’s </a:t>
            </a:r>
            <a:r>
              <a:rPr lang="en-US" dirty="0" err="1" smtClean="0"/>
              <a:t>absorbtivity</a:t>
            </a:r>
            <a:r>
              <a:rPr lang="en-US" baseline="0" dirty="0" smtClean="0"/>
              <a:t> coefficient is dependent only on wavelength.  If the light path’s length of travel through the sample was the same for each spectrum</a:t>
            </a:r>
            <a:r>
              <a:rPr lang="en-US" dirty="0" smtClean="0"/>
              <a:t>, </a:t>
            </a:r>
            <a:r>
              <a:rPr lang="en-US" dirty="0"/>
              <a:t>then the concentration difference between the two is directly related to the magnitude of the absorbance peaks.  </a:t>
            </a:r>
            <a:r>
              <a:rPr lang="en-US" dirty="0" smtClean="0"/>
              <a:t>If we </a:t>
            </a:r>
            <a:r>
              <a:rPr lang="en-US" dirty="0"/>
              <a:t>have reference spectra – </a:t>
            </a:r>
            <a:r>
              <a:rPr lang="en-US" dirty="0" err="1"/>
              <a:t>ftir</a:t>
            </a:r>
            <a:r>
              <a:rPr lang="en-US" dirty="0"/>
              <a:t> spectra collected of </a:t>
            </a:r>
            <a:r>
              <a:rPr lang="en-US" dirty="0" smtClean="0"/>
              <a:t>a species</a:t>
            </a:r>
            <a:r>
              <a:rPr lang="en-US" baseline="0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a known concentration and </a:t>
            </a:r>
            <a:r>
              <a:rPr lang="en-US" dirty="0" err="1" smtClean="0"/>
              <a:t>pathlength</a:t>
            </a:r>
            <a:r>
              <a:rPr lang="en-US" baseline="0" dirty="0" smtClean="0"/>
              <a:t> (and temp and pressure)</a:t>
            </a:r>
            <a:r>
              <a:rPr lang="en-US" dirty="0" smtClean="0"/>
              <a:t>  - then we </a:t>
            </a:r>
            <a:r>
              <a:rPr lang="en-US" dirty="0"/>
              <a:t>can compare </a:t>
            </a:r>
            <a:r>
              <a:rPr lang="en-US" dirty="0" smtClean="0"/>
              <a:t>the </a:t>
            </a:r>
            <a:r>
              <a:rPr lang="en-US" dirty="0" err="1" smtClean="0"/>
              <a:t>refernces</a:t>
            </a:r>
            <a:r>
              <a:rPr lang="en-US" dirty="0" smtClean="0"/>
              <a:t> </a:t>
            </a:r>
            <a:r>
              <a:rPr lang="en-US" dirty="0"/>
              <a:t>to our sample spectra </a:t>
            </a:r>
            <a:r>
              <a:rPr lang="en-US" dirty="0" smtClean="0"/>
              <a:t>to identify the</a:t>
            </a:r>
            <a:r>
              <a:rPr lang="en-US" baseline="0" dirty="0" smtClean="0"/>
              <a:t> quantify the </a:t>
            </a:r>
            <a:r>
              <a:rPr lang="en-US" dirty="0" smtClean="0"/>
              <a:t>compound’s presence.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2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bullet on Pros will resonate – FTIR 400-5000cm range – CO~5-10cm</a:t>
            </a:r>
            <a:r>
              <a:rPr lang="en-US" baseline="0" dirty="0" smtClean="0"/>
              <a:t> thus multicomponent analysis</a:t>
            </a:r>
          </a:p>
          <a:p>
            <a:r>
              <a:rPr lang="en-US" baseline="0" dirty="0" smtClean="0"/>
              <a:t>CO monitor directs IR through a slit so lose a lot of signal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Profound physical evidence tying concentration results – 2</a:t>
            </a:r>
            <a:r>
              <a:rPr lang="en-US" baseline="30000" dirty="0" smtClean="0"/>
              <a:t>nd</a:t>
            </a:r>
            <a:r>
              <a:rPr lang="en-US" baseline="0" dirty="0" smtClean="0"/>
              <a:t> opinion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Never lose sample is pro and con as can help or incriminate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5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320 is the one everybody immediately goes to – VERY CONFUSING </a:t>
            </a:r>
            <a:r>
              <a:rPr lang="en-US" baseline="0" dirty="0" smtClean="0"/>
              <a:t> 6 MDL / Uncertainty calculations – poorly written – And OLD – Although undergoing update / revision process right now.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ASTM has been recognized by EPA as a suitable alternative as stated in many promulgated rules (RICE MACT ZZZZ)</a:t>
            </a:r>
          </a:p>
          <a:p>
            <a:endParaRPr lang="en-US" baseline="0" dirty="0" smtClean="0"/>
          </a:p>
          <a:p>
            <a:r>
              <a:rPr lang="en-US" baseline="0" dirty="0" smtClean="0"/>
              <a:t>321 basically 320 with subtle difference but for cement kilns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Separate general data taking guidelines for FTIR also exist and are referred to as well as guidelines for open path configurations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EFA2-B0F3-4CE1-BFA8-34E90C189F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E8E4323A-85D9-4895-8467-385CE6422E5A}" type="slidenum">
              <a:rPr lang="en-US" sz="1200" smtClean="0">
                <a:solidFill>
                  <a:schemeClr val="tx1"/>
                </a:solidFill>
              </a:rPr>
              <a:pPr/>
              <a:t>9</a:t>
            </a:fld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sentence	Good for guys like me that EPA recognizes difficulties of FTIR monitoring	Basically a lot to (e.g. monitoring procedures monitoring </a:t>
            </a:r>
            <a:r>
              <a:rPr lang="en-US" baseline="0" dirty="0" err="1" smtClean="0"/>
              <a:t>tranmittance</a:t>
            </a:r>
            <a:r>
              <a:rPr lang="en-US" baseline="0" dirty="0" smtClean="0"/>
              <a:t> %, </a:t>
            </a:r>
            <a:r>
              <a:rPr lang="en-US" baseline="0" dirty="0" err="1" smtClean="0"/>
              <a:t>interferograms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it I’ll touch on most applicable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Mentioned</a:t>
            </a:r>
            <a:r>
              <a:rPr lang="en-US" baseline="0" dirty="0" smtClean="0"/>
              <a:t> multiple times implies an extensive Method 301 validation.  What </a:t>
            </a:r>
            <a:r>
              <a:rPr lang="en-US" baseline="0" dirty="0" smtClean="0">
                <a:solidFill>
                  <a:srgbClr val="FFC000"/>
                </a:solidFill>
              </a:rPr>
              <a:t>is meant by Method</a:t>
            </a:r>
            <a:r>
              <a:rPr lang="en-US" baseline="0" dirty="0" smtClean="0"/>
              <a:t>?  Could be costly but is not directly referenced as a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. of analysis method or company. Fortunately this has been done for most of the gas matrices encountered in the semiconductor world.     Significant expense-took PhD ~6 days to complete (not including setup) in one SEMATECH Study.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2"/>
            </a:gs>
            <a:gs pos="68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AB9892-144C-41EE-BC57-F35B249380C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81E50-540D-4D58-B586-630EFA79F59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FTIR 101 and FTIR Compliance-Based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854696" cy="11148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Bryan Benaway</a:t>
            </a:r>
          </a:p>
          <a:p>
            <a:r>
              <a:rPr lang="en-US" dirty="0" smtClean="0"/>
              <a:t>Spectrum Environmental Solutions</a:t>
            </a:r>
          </a:p>
          <a:p>
            <a:r>
              <a:rPr lang="en-US" dirty="0" smtClean="0"/>
              <a:t>May 25,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EPA Method 320 and ASTM D6348-12 Required QA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835" y="1371600"/>
            <a:ext cx="4038600" cy="5334000"/>
          </a:xfrm>
        </p:spPr>
        <p:txBody>
          <a:bodyPr>
            <a:normAutofit fontScale="55000" lnSpcReduction="20000"/>
          </a:bodyPr>
          <a:lstStyle/>
          <a:p>
            <a:pPr algn="ctr">
              <a:buFontTx/>
              <a:buNone/>
            </a:pPr>
            <a:r>
              <a:rPr lang="en-US" altLang="en-US" sz="2900" u="sng" dirty="0" smtClean="0">
                <a:solidFill>
                  <a:srgbClr val="E87B00"/>
                </a:solidFill>
              </a:rPr>
              <a:t>EPA Method 320</a:t>
            </a:r>
            <a:endParaRPr lang="en-US" altLang="en-US" sz="2900" dirty="0"/>
          </a:p>
          <a:p>
            <a:r>
              <a:rPr lang="en-US" sz="3300" dirty="0" smtClean="0"/>
              <a:t>CTS – before and after each run – the peak absorbance must remain within 5% of mean</a:t>
            </a:r>
          </a:p>
          <a:p>
            <a:pPr lvl="1"/>
            <a:r>
              <a:rPr lang="en-US" sz="2500" dirty="0" smtClean="0"/>
              <a:t>Used to verify line position and resolution</a:t>
            </a:r>
          </a:p>
          <a:p>
            <a:pPr lvl="1"/>
            <a:r>
              <a:rPr lang="en-US" sz="2500" dirty="0" smtClean="0"/>
              <a:t>CTS standard must have at least 1 absorption band within 25% of wavenumber position of  analytical </a:t>
            </a:r>
            <a:r>
              <a:rPr lang="en-US" sz="2500" dirty="0" smtClean="0"/>
              <a:t>regions of interest.</a:t>
            </a:r>
            <a:endParaRPr lang="en-US" sz="2500" dirty="0" smtClean="0"/>
          </a:p>
          <a:p>
            <a:pPr lvl="1"/>
            <a:r>
              <a:rPr lang="en-US" sz="2500" dirty="0" smtClean="0"/>
              <a:t>Commonly used to verify cell </a:t>
            </a:r>
            <a:r>
              <a:rPr lang="en-US" sz="2500" dirty="0" err="1" smtClean="0"/>
              <a:t>pathlength</a:t>
            </a:r>
            <a:r>
              <a:rPr lang="en-US" sz="2500" dirty="0" smtClean="0"/>
              <a:t> for adjustable path cells</a:t>
            </a:r>
          </a:p>
          <a:p>
            <a:endParaRPr lang="en-US" sz="1500" dirty="0" smtClean="0"/>
          </a:p>
          <a:p>
            <a:r>
              <a:rPr lang="en-US" sz="3300" dirty="0" smtClean="0"/>
              <a:t>QA Spikes – 3 independent samples before testing</a:t>
            </a:r>
          </a:p>
          <a:p>
            <a:pPr lvl="1"/>
            <a:r>
              <a:rPr lang="en-US" sz="2500" dirty="0" smtClean="0"/>
              <a:t>Performed into extracted sample at no more than 10% of extracted volume.</a:t>
            </a:r>
          </a:p>
          <a:p>
            <a:pPr lvl="1"/>
            <a:r>
              <a:rPr lang="en-US" sz="2500" dirty="0" smtClean="0"/>
              <a:t>Spiked concentration s</a:t>
            </a:r>
            <a:r>
              <a:rPr lang="en-US" sz="2500" i="1" dirty="0" smtClean="0"/>
              <a:t>hould </a:t>
            </a:r>
            <a:r>
              <a:rPr lang="en-US" sz="2500" dirty="0" smtClean="0"/>
              <a:t>be at or near native levels</a:t>
            </a:r>
          </a:p>
          <a:p>
            <a:pPr lvl="1"/>
            <a:r>
              <a:rPr lang="en-US" altLang="en-US" sz="2500" dirty="0"/>
              <a:t>70-130% recovery </a:t>
            </a:r>
            <a:r>
              <a:rPr lang="en-US" altLang="en-US" sz="2500" dirty="0" smtClean="0"/>
              <a:t>criterion</a:t>
            </a:r>
          </a:p>
          <a:p>
            <a:pPr lvl="1"/>
            <a:endParaRPr lang="en-US" altLang="en-US" sz="1500" dirty="0" smtClean="0"/>
          </a:p>
          <a:p>
            <a:r>
              <a:rPr lang="en-US" altLang="en-US" sz="3300" dirty="0" smtClean="0"/>
              <a:t>Response Time</a:t>
            </a:r>
          </a:p>
          <a:p>
            <a:pPr lvl="1"/>
            <a:r>
              <a:rPr lang="en-US" altLang="en-US" sz="2500" dirty="0" smtClean="0"/>
              <a:t>Calculated from QA Spike</a:t>
            </a:r>
          </a:p>
          <a:p>
            <a:pPr lvl="1"/>
            <a:r>
              <a:rPr lang="en-US" altLang="en-US" sz="2500" dirty="0" smtClean="0"/>
              <a:t>Time to reach a steady state</a:t>
            </a:r>
            <a:endParaRPr lang="en-US" altLang="en-US" sz="25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07125"/>
          </a:xfrm>
        </p:spPr>
        <p:txBody>
          <a:bodyPr>
            <a:normAutofit fontScale="55000" lnSpcReduction="20000"/>
          </a:bodyPr>
          <a:lstStyle/>
          <a:p>
            <a:pPr algn="ctr">
              <a:buFontTx/>
              <a:buNone/>
            </a:pPr>
            <a:r>
              <a:rPr lang="en-US" altLang="en-US" u="sng" dirty="0" smtClean="0">
                <a:solidFill>
                  <a:srgbClr val="E87B00"/>
                </a:solidFill>
              </a:rPr>
              <a:t>ASTM Method D6348-12</a:t>
            </a:r>
            <a:endParaRPr lang="en-US" altLang="en-US" dirty="0" smtClean="0"/>
          </a:p>
          <a:p>
            <a:r>
              <a:rPr lang="en-US" altLang="en-US" sz="3400" dirty="0" smtClean="0"/>
              <a:t>CTS - before and after entirety of testing or at beginning/end 0f day</a:t>
            </a:r>
          </a:p>
          <a:p>
            <a:pPr lvl="1"/>
            <a:r>
              <a:rPr lang="en-US" altLang="en-US" sz="3200" dirty="0" smtClean="0"/>
              <a:t>RPD of 5% or less</a:t>
            </a:r>
          </a:p>
          <a:p>
            <a:pPr lvl="1"/>
            <a:r>
              <a:rPr lang="en-US" sz="2500" dirty="0" smtClean="0"/>
              <a:t>Commonly </a:t>
            </a:r>
            <a:r>
              <a:rPr lang="en-US" sz="2500" dirty="0"/>
              <a:t>to verify cell </a:t>
            </a:r>
            <a:r>
              <a:rPr lang="en-US" sz="2500" dirty="0" err="1"/>
              <a:t>pathlength</a:t>
            </a:r>
            <a:r>
              <a:rPr lang="en-US" sz="2500" dirty="0"/>
              <a:t> for adjustable path </a:t>
            </a:r>
            <a:r>
              <a:rPr lang="en-US" sz="2500" dirty="0" smtClean="0"/>
              <a:t>cells</a:t>
            </a:r>
            <a:endParaRPr lang="en-US" altLang="en-US" sz="2500" dirty="0" smtClean="0"/>
          </a:p>
          <a:p>
            <a:endParaRPr lang="en-US" altLang="en-US" sz="1500" dirty="0" smtClean="0"/>
          </a:p>
          <a:p>
            <a:r>
              <a:rPr lang="en-US" altLang="en-US" sz="3400" dirty="0" smtClean="0"/>
              <a:t>QA Spikes - </a:t>
            </a:r>
            <a:endParaRPr lang="en-US" altLang="en-US" sz="3400" dirty="0"/>
          </a:p>
          <a:p>
            <a:pPr lvl="1"/>
            <a:r>
              <a:rPr lang="en-US" sz="2500" dirty="0" smtClean="0"/>
              <a:t>Direct inject within 10% or 5ppm (for reactive analytes) of certified concentration</a:t>
            </a:r>
          </a:p>
          <a:p>
            <a:pPr lvl="1"/>
            <a:r>
              <a:rPr lang="en-US" sz="2500" dirty="0" smtClean="0"/>
              <a:t>into </a:t>
            </a:r>
            <a:r>
              <a:rPr lang="en-US" sz="2500" dirty="0"/>
              <a:t>extracted sample at no more than 10% of </a:t>
            </a:r>
            <a:r>
              <a:rPr lang="en-US" sz="2500" dirty="0" err="1" smtClean="0"/>
              <a:t>extr</a:t>
            </a:r>
            <a:r>
              <a:rPr lang="en-US" altLang="en-US" sz="2500" dirty="0" err="1"/>
              <a:t>concentration</a:t>
            </a:r>
            <a:r>
              <a:rPr lang="en-US" sz="2500" dirty="0" err="1" smtClean="0"/>
              <a:t>acted</a:t>
            </a:r>
            <a:r>
              <a:rPr lang="en-US" sz="2500" dirty="0" smtClean="0"/>
              <a:t> </a:t>
            </a:r>
            <a:r>
              <a:rPr lang="en-US" sz="2500" dirty="0"/>
              <a:t>volume.</a:t>
            </a:r>
          </a:p>
          <a:p>
            <a:pPr lvl="1"/>
            <a:r>
              <a:rPr lang="en-US" altLang="en-US" sz="2500" dirty="0" smtClean="0"/>
              <a:t>Spiked </a:t>
            </a:r>
            <a:r>
              <a:rPr lang="en-US" altLang="en-US" sz="2500" i="1" dirty="0" smtClean="0"/>
              <a:t>should</a:t>
            </a:r>
            <a:r>
              <a:rPr lang="en-US" altLang="en-US" sz="2500" dirty="0" smtClean="0"/>
              <a:t> approximate (or be within ±50% of) the native levels</a:t>
            </a:r>
          </a:p>
          <a:p>
            <a:pPr lvl="1"/>
            <a:r>
              <a:rPr lang="en-US" altLang="en-US" sz="2500" dirty="0" smtClean="0"/>
              <a:t>70-130% recovery criterion</a:t>
            </a:r>
          </a:p>
          <a:p>
            <a:r>
              <a:rPr lang="en-US" altLang="en-US" sz="3400" dirty="0" smtClean="0"/>
              <a:t>Response Time </a:t>
            </a:r>
          </a:p>
          <a:p>
            <a:pPr lvl="1"/>
            <a:r>
              <a:rPr lang="en-US" altLang="en-US" sz="2500" dirty="0" smtClean="0"/>
              <a:t>Verified 3 ways – mechanical response time, equilibrium response and zero test</a:t>
            </a:r>
          </a:p>
          <a:p>
            <a:pPr lvl="1"/>
            <a:r>
              <a:rPr lang="en-US" altLang="en-US" sz="2500" dirty="0" smtClean="0"/>
              <a:t>Time to get to 95% of cylinder or native values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8234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82000" cy="4876800"/>
          </a:xfrm>
        </p:spPr>
        <p:txBody>
          <a:bodyPr/>
          <a:lstStyle/>
          <a:p>
            <a:pPr marL="1711325" lvl="4" indent="0">
              <a:lnSpc>
                <a:spcPct val="80000"/>
              </a:lnSpc>
              <a:buNone/>
            </a:pPr>
            <a:endParaRPr lang="en-US" sz="1900" dirty="0" smtClean="0"/>
          </a:p>
          <a:p>
            <a:pPr>
              <a:buFontTx/>
              <a:buNone/>
            </a:pPr>
            <a:endParaRPr lang="en-US" sz="26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 algn="ctr"/>
            <a:r>
              <a:rPr lang="en-US" sz="3600" dirty="0" smtClean="0"/>
              <a:t>Typical 320 Sampling Setup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05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692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Checking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20085"/>
            <a:ext cx="7924800" cy="443484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2400" u="sng" dirty="0" smtClean="0">
                <a:solidFill>
                  <a:srgbClr val="E87B00"/>
                </a:solidFill>
              </a:rPr>
              <a:t>ASTM Method D6348-12</a:t>
            </a:r>
            <a:endParaRPr lang="en-US" altLang="en-US" sz="2400" dirty="0"/>
          </a:p>
          <a:p>
            <a:r>
              <a:rPr lang="en-US" sz="2800" dirty="0" smtClean="0"/>
              <a:t>Not required if mechanical response test performed in the field and passes.</a:t>
            </a:r>
          </a:p>
          <a:p>
            <a:pPr lvl="1"/>
            <a:r>
              <a:rPr lang="en-US" sz="2100" dirty="0" smtClean="0"/>
              <a:t>Must run Mechanical Response test at similar pressure/vacuum conditions as during testing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Only performed pre-test!</a:t>
            </a:r>
          </a:p>
          <a:p>
            <a:r>
              <a:rPr lang="en-US" sz="2300" dirty="0" smtClean="0"/>
              <a:t>No other guidance in ASTM Method regarding leak checks.</a:t>
            </a:r>
          </a:p>
          <a:p>
            <a:pPr lvl="1"/>
            <a:r>
              <a:rPr lang="en-US" sz="2100" dirty="0" smtClean="0"/>
              <a:t>As a rule, we perform pre- and post-leak checks of the entire system using 0-1 (or smaller) </a:t>
            </a:r>
            <a:r>
              <a:rPr lang="en-US" sz="2100" dirty="0" err="1" smtClean="0"/>
              <a:t>lpm</a:t>
            </a:r>
            <a:r>
              <a:rPr lang="en-US" sz="2100" dirty="0" smtClean="0"/>
              <a:t> </a:t>
            </a:r>
            <a:r>
              <a:rPr lang="en-US" sz="2100" dirty="0" err="1" smtClean="0"/>
              <a:t>rotometers</a:t>
            </a:r>
            <a:r>
              <a:rPr lang="en-US" sz="2100" dirty="0" smtClean="0"/>
              <a:t> attached </a:t>
            </a:r>
            <a:r>
              <a:rPr lang="en-US" sz="2100" dirty="0" smtClean="0"/>
              <a:t>on </a:t>
            </a:r>
            <a:r>
              <a:rPr lang="en-US" sz="2100" dirty="0" smtClean="0"/>
              <a:t>the </a:t>
            </a:r>
            <a:r>
              <a:rPr lang="en-US" sz="2100" dirty="0" smtClean="0"/>
              <a:t>pump side of the FTIR.</a:t>
            </a:r>
            <a:endParaRPr lang="en-US" sz="2100" dirty="0" smtClean="0"/>
          </a:p>
          <a:p>
            <a:pPr lvl="1">
              <a:buSzPct val="75000"/>
            </a:pPr>
            <a:r>
              <a:rPr lang="en-US" dirty="0" smtClean="0"/>
              <a:t>Passing criteria &lt; 0.2 </a:t>
            </a:r>
            <a:r>
              <a:rPr lang="en-US" dirty="0" err="1" smtClean="0"/>
              <a:t>lpm</a:t>
            </a:r>
            <a:endParaRPr lang="en-US" dirty="0" smtClean="0"/>
          </a:p>
          <a:p>
            <a:endParaRPr 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21100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Checking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3014"/>
            <a:ext cx="7848600" cy="443484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2400" u="sng" dirty="0">
                <a:solidFill>
                  <a:srgbClr val="E87B00"/>
                </a:solidFill>
              </a:rPr>
              <a:t>EPA Method 320</a:t>
            </a:r>
            <a:endParaRPr lang="en-US" alt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Independent FTIR cell and sample system leak checks and only required pre-test</a:t>
            </a:r>
          </a:p>
          <a:p>
            <a:pPr marL="850392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140" dirty="0" smtClean="0"/>
              <a:t>Evacuate sample system to terminal vacuum and monitor </a:t>
            </a:r>
            <a:r>
              <a:rPr lang="en-US" sz="2140" dirty="0" err="1" smtClean="0"/>
              <a:t>rotometer</a:t>
            </a:r>
            <a:r>
              <a:rPr lang="en-US" sz="2140" dirty="0" smtClean="0"/>
              <a:t> on pump side of FTIR. </a:t>
            </a:r>
            <a:r>
              <a:rPr lang="en-US" sz="2140" dirty="0" smtClean="0"/>
              <a:t>Flow out must be &lt;0.2 </a:t>
            </a:r>
            <a:r>
              <a:rPr lang="en-US" sz="2140" dirty="0" err="1" smtClean="0"/>
              <a:t>lpm</a:t>
            </a:r>
            <a:r>
              <a:rPr lang="en-US" sz="2140" dirty="0" smtClean="0"/>
              <a:t> –Be sure to use a </a:t>
            </a:r>
            <a:r>
              <a:rPr lang="en-US" sz="2140" dirty="0" err="1" smtClean="0"/>
              <a:t>rotometer</a:t>
            </a:r>
            <a:r>
              <a:rPr lang="en-US" sz="2140" dirty="0" smtClean="0"/>
              <a:t> with adequately resolved graduations.	</a:t>
            </a:r>
          </a:p>
          <a:p>
            <a:pPr marL="850392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140" dirty="0" smtClean="0"/>
              <a:t>Evacuate FTIR cell to terminal vacuum and isolate from the pump. Monitor the pressure increase over 2 min.  Calculate % volume leaked (%V</a:t>
            </a:r>
            <a:r>
              <a:rPr lang="en-US" sz="2140" baseline="-25000" dirty="0" smtClean="0"/>
              <a:t>L</a:t>
            </a:r>
            <a:r>
              <a:rPr lang="en-US" sz="2140" dirty="0" smtClean="0"/>
              <a:t>). </a:t>
            </a:r>
            <a:r>
              <a:rPr lang="en-US" sz="2140" dirty="0"/>
              <a:t>%</a:t>
            </a:r>
            <a:r>
              <a:rPr lang="en-US" sz="2140" dirty="0" smtClean="0"/>
              <a:t>V</a:t>
            </a:r>
            <a:r>
              <a:rPr lang="en-US" sz="2140" baseline="-25000" dirty="0" smtClean="0"/>
              <a:t>L must</a:t>
            </a:r>
            <a:r>
              <a:rPr lang="en-US" sz="2140" dirty="0" smtClean="0"/>
              <a:t> be less than 4% of the sample volume (&lt;4% dilution). </a:t>
            </a:r>
            <a:endParaRPr lang="en-US" sz="214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0"/>
            <a:ext cx="2286000" cy="8343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5644"/>
            <a:ext cx="65532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Minimum Detection </a:t>
            </a:r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M320 has ~6 way to determine DL/uncertainty but only considers 4 ways</a:t>
            </a:r>
          </a:p>
          <a:p>
            <a:pPr lvl="1"/>
            <a:r>
              <a:rPr lang="en-US" sz="2000" dirty="0"/>
              <a:t>OFU=Max(FMU,FCU,FAU,FRU)=</a:t>
            </a:r>
            <a:r>
              <a:rPr lang="en-US" sz="2000" dirty="0" smtClean="0"/>
              <a:t>FMU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Alternate is 3*Standard Deviation of a data set containing the sample matrix but absent of the analyte</a:t>
            </a:r>
          </a:p>
          <a:p>
            <a:pPr lvl="1"/>
            <a:r>
              <a:rPr lang="en-US" sz="2000" dirty="0" smtClean="0"/>
              <a:t>Straight from statistics books and represents &gt;</a:t>
            </a:r>
            <a:r>
              <a:rPr lang="en-US" sz="2000" dirty="0" smtClean="0"/>
              <a:t>99.7% </a:t>
            </a:r>
            <a:r>
              <a:rPr lang="en-US" sz="2000" dirty="0" smtClean="0"/>
              <a:t>confidence level 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40" y="2667000"/>
            <a:ext cx="2179320" cy="118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2286000" cy="136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0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 Spectra and their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696" y="1981200"/>
            <a:ext cx="8153400" cy="44348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NEA=Noise Equivalent Absorbance = Zero Spectrum</a:t>
            </a:r>
          </a:p>
          <a:p>
            <a:pPr lvl="2">
              <a:spcAft>
                <a:spcPts val="600"/>
              </a:spcAft>
            </a:pPr>
            <a:r>
              <a:rPr lang="en-US" sz="2200" dirty="0" smtClean="0"/>
              <a:t>Used to calculate RMS and peak-to-peak instrument noise.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Required for both EPA 320 and ASTM D6348 Methods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Demonstrates that FTIR is properly aligned and has no other serious issues.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Main use is to calculate a Noise-based Minimum Detection Limit</a:t>
            </a:r>
            <a:r>
              <a:rPr lang="en-US" dirty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The analyte concentration at which its peak absorption is equal to the absorption </a:t>
            </a:r>
            <a:r>
              <a:rPr lang="en-US" sz="2000" dirty="0" smtClean="0"/>
              <a:t>due </a:t>
            </a:r>
            <a:r>
              <a:rPr lang="en-US" sz="2000" dirty="0" smtClean="0"/>
              <a:t>to the inherent </a:t>
            </a:r>
            <a:r>
              <a:rPr lang="en-US" sz="2000" dirty="0" smtClean="0"/>
              <a:t>noises </a:t>
            </a:r>
            <a:r>
              <a:rPr lang="en-US" sz="2000" dirty="0" smtClean="0"/>
              <a:t>from </a:t>
            </a:r>
            <a:r>
              <a:rPr lang="en-US" sz="2000" dirty="0" smtClean="0"/>
              <a:t>the </a:t>
            </a:r>
            <a:r>
              <a:rPr lang="en-US" sz="2000" dirty="0" smtClean="0"/>
              <a:t>instrument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0"/>
            <a:ext cx="8915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685800"/>
            <a:ext cx="891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System Noise on 28m </a:t>
            </a:r>
            <a:r>
              <a:rPr lang="en-US" sz="2600" dirty="0" err="1" smtClean="0"/>
              <a:t>Pathlength</a:t>
            </a:r>
            <a:r>
              <a:rPr lang="en-US" sz="2600" dirty="0" smtClean="0"/>
              <a:t> System RMS = 0.0001428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82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04088"/>
                <a:ext cx="8229600" cy="1124712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/>
                        </a:rPr>
                        <m:t>19.88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pp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</a:rPr>
                        <m:t>m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Formaldehyde</m:t>
                      </m:r>
                      <m:r>
                        <a:rPr lang="en-US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Reference</m:t>
                      </m:r>
                      <m:r>
                        <a:rPr lang="en-US" sz="3200" b="0" i="0" smtClean="0">
                          <a:latin typeface="Cambria Math"/>
                        </a:rPr>
                        <m:t> 25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m</m:t>
                      </m:r>
                      <m:r>
                        <a:rPr lang="en-US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Path</m:t>
                      </m:r>
                    </m:oMath>
                  </m:oMathPara>
                </a14:m>
                <a:r>
                  <a:rPr lang="en-US" sz="3200" b="0" i="0" dirty="0" smtClean="0">
                    <a:latin typeface="Cambria Math"/>
                  </a:rPr>
                  <a:t/>
                </a:r>
                <a:br>
                  <a:rPr lang="en-US" sz="3200" b="0" i="0" dirty="0" smtClean="0">
                    <a:latin typeface="Cambria Math"/>
                  </a:rPr>
                </a:br>
                <a:r>
                  <a:rPr lang="en-US" sz="3200" b="0" i="0" dirty="0" smtClean="0">
                    <a:latin typeface="Cambria Math"/>
                  </a:rPr>
                  <a:t>Mean Peak Absorption ~ 0.4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04088"/>
                <a:ext cx="8229600" cy="1124712"/>
              </a:xfrm>
              <a:blipFill rotWithShape="1">
                <a:blip r:embed="rId3"/>
                <a:stretch>
                  <a:fillRect b="-20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6010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205818" y="4093931"/>
                <a:ext cx="71628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𝑜𝑛𝑐</m:t>
                    </m:r>
                    <m:r>
                      <a:rPr lang="en-US" sz="2000" i="1" baseline="-25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𝑠𝑦𝑠</m:t>
                    </m:r>
                    <m:r>
                      <a:rPr lang="en-US" sz="2000" i="1" baseline="-25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d>
                      <m:dPr>
                        <m:begChr m:val="⌊"/>
                        <m:endChr m:val="⌋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428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10−4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28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25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∗19.88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𝑝𝑝𝑚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0.4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≈ </a:t>
                </a:r>
                <a:r>
                  <a:rPr lang="en-US" sz="2000" dirty="0" smtClean="0"/>
                  <a:t>   6 </a:t>
                </a:r>
                <a:r>
                  <a:rPr lang="en-US" sz="2000" dirty="0"/>
                  <a:t>ppb </a:t>
                </a:r>
                <a:r>
                  <a:rPr lang="en-US" sz="2000" dirty="0" smtClean="0"/>
                  <a:t>     =     NMDL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	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5818" y="4093931"/>
                <a:ext cx="7162800" cy="6096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6343" y="4953000"/>
                <a:ext cx="73113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ppb Formaldehyde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would </a:t>
                </a:r>
                <a:r>
                  <a:rPr lang="en-US" dirty="0">
                    <a:solidFill>
                      <a:srgbClr val="FF0000"/>
                    </a:solidFill>
                  </a:rPr>
                  <a:t>result in a absorption equal to that of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noise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given a path length of 28 meters and a noise floor of 1.428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-4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43" y="4953000"/>
                <a:ext cx="7311313" cy="646331"/>
              </a:xfrm>
              <a:prstGeom prst="rect">
                <a:avLst/>
              </a:prstGeom>
              <a:blipFill>
                <a:blip r:embed="rId4"/>
                <a:stretch>
                  <a:fillRect l="-50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2061352"/>
                <a:ext cx="4267200" cy="834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𝐴𝐵𝑆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𝐶𝑜𝑛𝑐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𝐴𝐵𝑆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𝐶𝑜𝑛𝑐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b>
                        </m:sSub>
                      </m:den>
                    </m:f>
                  </m:oMath>
                </a14:m>
                <a:endParaRPr lang="en-US" sz="28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061352"/>
                <a:ext cx="4267200" cy="8346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16343" y="3204757"/>
            <a:ext cx="759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case DL occurs when </a:t>
            </a:r>
            <a:r>
              <a:rPr lang="en-US" dirty="0" err="1" smtClean="0"/>
              <a:t>ABS</a:t>
            </a:r>
            <a:r>
              <a:rPr lang="en-US" baseline="-25000" dirty="0" err="1" smtClean="0"/>
              <a:t>sys</a:t>
            </a:r>
            <a:r>
              <a:rPr lang="en-US" dirty="0" smtClean="0"/>
              <a:t> is minimized down to the instrument’s noise floor, the noise-limited minimum detection limit NMDL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066799"/>
                <a:ext cx="8229600" cy="685800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Noise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based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Minimum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Detection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Limt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066799"/>
                <a:ext cx="8229600" cy="68580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75000">
              <a:srgbClr val="C5ECFE"/>
            </a:gs>
            <a:gs pos="55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1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6868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Both the QA </a:t>
            </a:r>
            <a:r>
              <a:rPr lang="en-US" sz="2600" dirty="0" smtClean="0"/>
              <a:t>and </a:t>
            </a:r>
            <a:r>
              <a:rPr lang="en-US" sz="2600" dirty="0"/>
              <a:t>validation spikes </a:t>
            </a:r>
            <a:r>
              <a:rPr lang="en-US" sz="2600" dirty="0" smtClean="0"/>
              <a:t>are </a:t>
            </a:r>
            <a:r>
              <a:rPr lang="en-US" sz="2600" dirty="0"/>
              <a:t>performed by injecting gas standard into the extracted sample  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320 QA Spike(s)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Performed in </a:t>
            </a:r>
            <a:r>
              <a:rPr lang="en-US" sz="2600" dirty="0" smtClean="0">
                <a:solidFill>
                  <a:srgbClr val="FF0000"/>
                </a:solidFill>
              </a:rPr>
              <a:t>triplicate,</a:t>
            </a:r>
            <a:r>
              <a:rPr lang="en-US" sz="2600" dirty="0" smtClean="0"/>
              <a:t> at onset of project, for each Analyte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Use assumes validation has been performed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ASTM QA Spikes – One required at onset per project 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320 (301-like) Method Validation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Performed once per source</a:t>
            </a:r>
          </a:p>
          <a:p>
            <a:pPr lvl="2">
              <a:lnSpc>
                <a:spcPct val="80000"/>
              </a:lnSpc>
            </a:pPr>
            <a:r>
              <a:rPr lang="en-US" sz="2600" dirty="0"/>
              <a:t>12 spiked and 12 </a:t>
            </a:r>
            <a:r>
              <a:rPr lang="en-US" sz="2600" dirty="0" err="1"/>
              <a:t>unspiked</a:t>
            </a:r>
            <a:r>
              <a:rPr lang="en-US" sz="2600" dirty="0"/>
              <a:t> </a:t>
            </a:r>
            <a:r>
              <a:rPr lang="en-US" sz="2600" dirty="0" smtClean="0"/>
              <a:t>pairs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More extensive statistical validation</a:t>
            </a:r>
          </a:p>
          <a:p>
            <a:pPr lvl="2">
              <a:lnSpc>
                <a:spcPct val="80000"/>
              </a:lnSpc>
            </a:pPr>
            <a:r>
              <a:rPr lang="en-US" sz="2300" dirty="0" smtClean="0"/>
              <a:t>Used to determine applicability, </a:t>
            </a:r>
            <a:r>
              <a:rPr lang="en-US" sz="2300" dirty="0" err="1" smtClean="0"/>
              <a:t>t</a:t>
            </a:r>
            <a:r>
              <a:rPr lang="en-US" sz="2300" baseline="-25000" dirty="0" err="1" smtClean="0"/>
              <a:t>stat</a:t>
            </a:r>
            <a:r>
              <a:rPr lang="en-US" sz="2300" baseline="-25000" dirty="0" smtClean="0"/>
              <a:t>, </a:t>
            </a:r>
            <a:r>
              <a:rPr lang="en-US" sz="2300" dirty="0" smtClean="0"/>
              <a:t>systematic bias, precision and correction factor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Not required for ASTM Method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Common practice to use a tracer to calculate dilution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pPr algn="ctr"/>
            <a:r>
              <a:rPr lang="en-US" sz="4000" dirty="0" smtClean="0"/>
              <a:t>EPA 320 and ASTM Analyte Spikes</a:t>
            </a:r>
          </a:p>
        </p:txBody>
      </p:sp>
      <p:pic>
        <p:nvPicPr>
          <p:cNvPr id="4" name="Picture 2" descr="C:\Documents and Settings\Bryan_Benaway\Local Settings\Temporary Internet Files\Content.IE5\BXEH3MSB\MC9000596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6" y="3581400"/>
            <a:ext cx="152241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FTIR 101 –Background/Theory</a:t>
            </a:r>
            <a:endParaRPr lang="en-US" dirty="0"/>
          </a:p>
        </p:txBody>
      </p:sp>
      <p:pic>
        <p:nvPicPr>
          <p:cNvPr id="4" name="Picture 6" descr="HPIM02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362199"/>
            <a:ext cx="4575793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7975" y="4776851"/>
            <a:ext cx="8683625" cy="170014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sz="2400" dirty="0" smtClean="0"/>
              <a:t>Blackbody IR Radiation is “Organized” into a Usable Pattern by Michelson Interferometer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1"/>
            <a:r>
              <a:rPr lang="en-US" dirty="0" err="1" smtClean="0"/>
              <a:t>Interferogram</a:t>
            </a:r>
            <a:r>
              <a:rPr lang="en-US" dirty="0" smtClean="0"/>
              <a:t> 			  FT	   Spectra</a:t>
            </a:r>
            <a:endParaRPr lang="en-US" dirty="0"/>
          </a:p>
        </p:txBody>
      </p:sp>
      <p:pic>
        <p:nvPicPr>
          <p:cNvPr id="1026" name="Picture 2" descr="Image result for interferogram p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74" y="5632450"/>
            <a:ext cx="1447800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prism 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rism p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40811"/>
            <a:ext cx="2514600" cy="118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572000" y="6054725"/>
            <a:ext cx="304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9822" y="1803839"/>
            <a:ext cx="83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Invented </a:t>
            </a:r>
            <a:r>
              <a:rPr lang="en-US" sz="2400" dirty="0"/>
              <a:t>in 1887 by Albert </a:t>
            </a:r>
            <a:r>
              <a:rPr lang="en-US" sz="2400" dirty="0" smtClean="0"/>
              <a:t>Michelson</a:t>
            </a:r>
          </a:p>
          <a:p>
            <a:pPr>
              <a:buClr>
                <a:schemeClr val="accent1"/>
              </a:buClr>
              <a:buSzPct val="200000"/>
            </a:pPr>
            <a:r>
              <a:rPr lang="en-US" sz="2400" dirty="0"/>
              <a:t>	</a:t>
            </a:r>
            <a:r>
              <a:rPr lang="en-US" sz="2400" dirty="0" smtClean="0"/>
              <a:t>					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38800" y="6054725"/>
            <a:ext cx="304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71601" y="2394358"/>
            <a:ext cx="3521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1907 Nobel Prize in Physics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37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68000">
              <a:schemeClr val="bg1"/>
            </a:gs>
            <a:gs pos="46734">
              <a:schemeClr val="bg1"/>
            </a:gs>
            <a:gs pos="76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820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600" dirty="0" smtClean="0"/>
              <a:t>Directly inject standard into FTIR cell and record F-GHG and tracer concentrations (</a:t>
            </a:r>
            <a:r>
              <a:rPr lang="en-US" sz="2600" dirty="0" err="1" smtClean="0"/>
              <a:t>Analyte</a:t>
            </a:r>
            <a:r>
              <a:rPr lang="en-US" sz="2600" baseline="-25000" dirty="0" err="1" smtClean="0"/>
              <a:t>dir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&amp; </a:t>
            </a:r>
            <a:r>
              <a:rPr lang="en-US" sz="2600" dirty="0" err="1" smtClean="0"/>
              <a:t>Tr</a:t>
            </a:r>
            <a:r>
              <a:rPr lang="en-US" sz="2600" baseline="-25000" dirty="0" err="1" smtClean="0"/>
              <a:t>dir</a:t>
            </a:r>
            <a:r>
              <a:rPr lang="en-US" sz="2600" dirty="0"/>
              <a:t>)</a:t>
            </a:r>
            <a:endParaRPr lang="en-US" sz="26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/>
              <a:t>Spike </a:t>
            </a:r>
            <a:r>
              <a:rPr lang="en-US" sz="2400" dirty="0" smtClean="0"/>
              <a:t>standard into extracted </a:t>
            </a:r>
            <a:r>
              <a:rPr lang="en-US" sz="2600" dirty="0" smtClean="0"/>
              <a:t>flow (3 times per 320, once per ASTM) &amp; record analyte and tracer concentrations</a:t>
            </a:r>
          </a:p>
          <a:p>
            <a:pPr marL="1085850" lvl="1" indent="-514350"/>
            <a:r>
              <a:rPr lang="en-US" sz="2600" dirty="0" smtClean="0"/>
              <a:t>Spike flow &lt; 10% of extracted flow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/>
              <a:t>Calculate dilution factor  DF=</a:t>
            </a:r>
            <a:r>
              <a:rPr lang="en-US" sz="2600" dirty="0" err="1" smtClean="0"/>
              <a:t>Tr</a:t>
            </a:r>
            <a:r>
              <a:rPr lang="en-US" sz="2600" baseline="-25000" dirty="0" err="1" smtClean="0"/>
              <a:t>spike</a:t>
            </a:r>
            <a:r>
              <a:rPr lang="en-US" sz="2600" dirty="0" smtClean="0"/>
              <a:t>/</a:t>
            </a:r>
            <a:r>
              <a:rPr lang="en-US" sz="2600" dirty="0" err="1" smtClean="0"/>
              <a:t>Tr</a:t>
            </a:r>
            <a:r>
              <a:rPr lang="en-US" sz="2600" baseline="-25000" dirty="0" err="1" smtClean="0"/>
              <a:t>dir</a:t>
            </a:r>
            <a:endParaRPr lang="en-US" sz="2600" baseline="-25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/>
              <a:t>Calculate expected concentration</a:t>
            </a:r>
          </a:p>
          <a:p>
            <a:pPr marL="1085850" lvl="1" indent="-514350"/>
            <a:r>
              <a:rPr lang="en-US" sz="2600" dirty="0" smtClean="0"/>
              <a:t>CE = DF*</a:t>
            </a:r>
            <a:r>
              <a:rPr lang="en-US" sz="2600" dirty="0" err="1" smtClean="0"/>
              <a:t>Analyte</a:t>
            </a:r>
            <a:r>
              <a:rPr lang="en-US" sz="2600" baseline="-25000" dirty="0" err="1" smtClean="0"/>
              <a:t>dir</a:t>
            </a:r>
            <a:r>
              <a:rPr lang="en-US" sz="2600" dirty="0" smtClean="0"/>
              <a:t> + (1-DF)*Native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Acceptance Criterion is ± 30% of CE</a:t>
            </a:r>
          </a:p>
          <a:p>
            <a:endParaRPr lang="en-US" sz="2600" dirty="0" smtClean="0"/>
          </a:p>
          <a:p>
            <a:pPr lvl="4">
              <a:lnSpc>
                <a:spcPct val="80000"/>
              </a:lnSpc>
            </a:pPr>
            <a:endParaRPr lang="en-US" sz="1900" dirty="0" smtClean="0"/>
          </a:p>
          <a:p>
            <a:pPr>
              <a:buFontTx/>
              <a:buNone/>
            </a:pPr>
            <a:endParaRPr lang="en-US" sz="26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382000" cy="1143000"/>
          </a:xfrm>
        </p:spPr>
        <p:txBody>
          <a:bodyPr/>
          <a:lstStyle/>
          <a:p>
            <a:pPr algn="ctr"/>
            <a:r>
              <a:rPr lang="en-US" sz="3600" dirty="0" smtClean="0"/>
              <a:t>QA Spiking Procedure</a:t>
            </a:r>
          </a:p>
        </p:txBody>
      </p:sp>
    </p:spTree>
    <p:extLst>
      <p:ext uri="{BB962C8B-B14F-4D97-AF65-F5344CB8AC3E}">
        <p14:creationId xmlns:p14="http://schemas.microsoft.com/office/powerpoint/2010/main" val="2823850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878" y="2180408"/>
            <a:ext cx="2974848" cy="1057656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4576992"/>
            <a:ext cx="2670048" cy="571936"/>
          </a:xfrm>
        </p:spPr>
        <p:txBody>
          <a:bodyPr>
            <a:no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3962400"/>
            <a:ext cx="247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Thank You,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30" y="1044962"/>
            <a:ext cx="7772400" cy="780288"/>
          </a:xfrm>
        </p:spPr>
        <p:txBody>
          <a:bodyPr>
            <a:normAutofit/>
          </a:bodyPr>
          <a:lstStyle/>
          <a:p>
            <a:r>
              <a:rPr lang="en-US" sz="4000" dirty="0"/>
              <a:t>Deciphering the “Black Box” of FTIR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4400" y="3022302"/>
            <a:ext cx="2438401" cy="1144779"/>
            <a:chOff x="1828800" y="3446164"/>
            <a:chExt cx="2438401" cy="11447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95" t="35117" b="37570"/>
            <a:stretch/>
          </p:blipFill>
          <p:spPr>
            <a:xfrm>
              <a:off x="1828800" y="3446164"/>
              <a:ext cx="2438401" cy="7754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33600" y="4221611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photon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0" y="2667000"/>
            <a:ext cx="1165622" cy="1869413"/>
            <a:chOff x="4724400" y="3090862"/>
            <a:chExt cx="1165622" cy="18694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090862"/>
              <a:ext cx="1165622" cy="14860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4400" y="4590943"/>
              <a:ext cx="1165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object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57800" y="3022302"/>
            <a:ext cx="2743200" cy="1114168"/>
            <a:chOff x="5486400" y="3446164"/>
            <a:chExt cx="2743200" cy="11141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95" t="35117" b="37570"/>
            <a:stretch/>
          </p:blipFill>
          <p:spPr>
            <a:xfrm>
              <a:off x="5661421" y="3446164"/>
              <a:ext cx="2438401" cy="77544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86400" y="4191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passes straight through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8133117">
            <a:off x="1623205" y="4741154"/>
            <a:ext cx="2743200" cy="1196237"/>
            <a:chOff x="5409131" y="3025374"/>
            <a:chExt cx="2743200" cy="119623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95" t="35117" b="37570"/>
            <a:stretch/>
          </p:blipFill>
          <p:spPr>
            <a:xfrm>
              <a:off x="5661421" y="3446164"/>
              <a:ext cx="2438401" cy="77544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0861885">
              <a:off x="5409131" y="302537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Reflected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24500" y="2858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PHOTON DISSAPEARS!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57800" y="3657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1"/>
                </a:solidFill>
              </a:rPr>
              <a:t>ABSORBANCE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89440" y="2828680"/>
            <a:ext cx="1371600" cy="1657839"/>
            <a:chOff x="4876800" y="4627292"/>
            <a:chExt cx="1371600" cy="165783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2" r="26563"/>
            <a:stretch/>
          </p:blipFill>
          <p:spPr>
            <a:xfrm>
              <a:off x="4876800" y="4627292"/>
              <a:ext cx="1295400" cy="107508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10576" y="5638800"/>
              <a:ext cx="1237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carbon monoxide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2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64" y="723900"/>
            <a:ext cx="76962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Deciphering the “Black Box” of FTIR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14400" y="2743200"/>
            <a:ext cx="7543800" cy="2805684"/>
            <a:chOff x="304800" y="3737992"/>
            <a:chExt cx="7543800" cy="28056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4"/>
            <a:stretch/>
          </p:blipFill>
          <p:spPr>
            <a:xfrm>
              <a:off x="304800" y="3737992"/>
              <a:ext cx="4267200" cy="28056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7" t="3178" r="3818" b="73411"/>
            <a:stretch/>
          </p:blipFill>
          <p:spPr>
            <a:xfrm>
              <a:off x="4952999" y="5181600"/>
              <a:ext cx="2287267" cy="12233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45" t="35329" r="3940" b="37358"/>
            <a:stretch/>
          </p:blipFill>
          <p:spPr>
            <a:xfrm>
              <a:off x="4965405" y="3886200"/>
              <a:ext cx="2264224" cy="12192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>
              <a:cxnSpLocks/>
              <a:endCxn id="12" idx="1"/>
            </p:cNvCxnSpPr>
            <p:nvPr/>
          </p:nvCxnSpPr>
          <p:spPr>
            <a:xfrm flipV="1">
              <a:off x="4190999" y="4495800"/>
              <a:ext cx="774406" cy="3048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  <a:endCxn id="6" idx="1"/>
            </p:cNvCxnSpPr>
            <p:nvPr/>
          </p:nvCxnSpPr>
          <p:spPr>
            <a:xfrm>
              <a:off x="3429000" y="5410200"/>
              <a:ext cx="1523999" cy="383097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715000" y="5105400"/>
              <a:ext cx="685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477000" y="4953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frequency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6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7931"/>
            <a:ext cx="7620000" cy="856488"/>
          </a:xfrm>
        </p:spPr>
        <p:txBody>
          <a:bodyPr>
            <a:normAutofit/>
          </a:bodyPr>
          <a:lstStyle/>
          <a:p>
            <a:r>
              <a:rPr lang="en-US" sz="4000" dirty="0"/>
              <a:t>Deciphering the “Black Box” of FTIR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6497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1908848"/>
            <a:ext cx="6705600" cy="40298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057400" y="6096000"/>
            <a:ext cx="5562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43000" y="2362200"/>
            <a:ext cx="0" cy="327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996433" y="38158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light lost (absorbance)</a:t>
            </a:r>
          </a:p>
        </p:txBody>
      </p:sp>
    </p:spTree>
    <p:extLst>
      <p:ext uri="{BB962C8B-B14F-4D97-AF65-F5344CB8AC3E}">
        <p14:creationId xmlns:p14="http://schemas.microsoft.com/office/powerpoint/2010/main" val="13521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Deciphering the “Black Box” of FTIR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3230583"/>
                <a:ext cx="7010400" cy="766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𝐶𝑜𝑛𝑐𝑒𝑛𝑡𝑟𝑎𝑡𝑖𝑜𝑛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𝑎𝑏𝑠𝑜𝑟𝑏𝑎𝑛𝑐𝑒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𝑐𝑜𝑒𝑓𝑓</m:t>
                              </m:r>
                              <m:r>
                                <a:rPr lang="en-US" sz="2400" b="0" i="1" baseline="-25000" dirty="0" smtClean="0">
                                  <a:latin typeface="Cambria Math" panose="02040503050406030204" pitchFamily="18" charset="0"/>
                                </a:rPr>
                                <m:t>𝑐𝑝𝑑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𝑝𝑎𝑡h𝑙𝑒𝑛𝑔𝑡h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30583"/>
                <a:ext cx="7010400" cy="766748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810000" y="4038600"/>
            <a:ext cx="2133600" cy="748969"/>
            <a:chOff x="3810000" y="3967148"/>
            <a:chExt cx="2133600" cy="748969"/>
          </a:xfrm>
        </p:grpSpPr>
        <p:sp>
          <p:nvSpPr>
            <p:cNvPr id="5" name="TextBox 4"/>
            <p:cNvSpPr txBox="1"/>
            <p:nvPr/>
          </p:nvSpPr>
          <p:spPr>
            <a:xfrm>
              <a:off x="3810000" y="4346785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constant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572000" y="3967148"/>
              <a:ext cx="148620" cy="4230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2970210"/>
                <a:ext cx="5257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𝐶𝑜𝑛𝑐𝑒𝑛𝑡𝑟𝑎𝑡𝑖𝑜𝑛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𝑎𝑏𝑠𝑜𝑟𝑏𝑎𝑛𝑐𝑒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0210"/>
                <a:ext cx="525780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57200" y="1770888"/>
            <a:ext cx="8576280" cy="4706112"/>
            <a:chOff x="457200" y="1770888"/>
            <a:chExt cx="8576280" cy="47061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84"/>
            <a:stretch/>
          </p:blipFill>
          <p:spPr>
            <a:xfrm>
              <a:off x="457200" y="4267947"/>
              <a:ext cx="3495675" cy="22090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63"/>
            <a:stretch/>
          </p:blipFill>
          <p:spPr>
            <a:xfrm>
              <a:off x="4301520" y="1770888"/>
              <a:ext cx="4731960" cy="4706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0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556915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en-US" altLang="en-US" u="sng" dirty="0">
                <a:solidFill>
                  <a:srgbClr val="E87B00"/>
                </a:solidFill>
              </a:rPr>
              <a:t>Pros</a:t>
            </a:r>
            <a:endParaRPr lang="en-US" altLang="en-US" dirty="0"/>
          </a:p>
          <a:p>
            <a:r>
              <a:rPr lang="en-US" altLang="en-US" sz="2800" dirty="0"/>
              <a:t>Real-time measurements, processing and display</a:t>
            </a:r>
          </a:p>
          <a:p>
            <a:r>
              <a:rPr lang="en-US" altLang="en-US" sz="2800" dirty="0"/>
              <a:t>Simultaneous quantification of </a:t>
            </a:r>
            <a:r>
              <a:rPr lang="en-US" altLang="en-US" sz="2800" dirty="0" smtClean="0"/>
              <a:t>many </a:t>
            </a:r>
            <a:r>
              <a:rPr lang="en-US" altLang="en-US" sz="2800" dirty="0"/>
              <a:t>compounds</a:t>
            </a:r>
          </a:p>
          <a:p>
            <a:r>
              <a:rPr lang="en-US" altLang="en-US" sz="2800" dirty="0" smtClean="0"/>
              <a:t>Totally </a:t>
            </a:r>
            <a:r>
              <a:rPr lang="en-US" altLang="en-US" sz="2800" dirty="0"/>
              <a:t>automated after initial setup</a:t>
            </a:r>
          </a:p>
          <a:p>
            <a:r>
              <a:rPr lang="en-US" altLang="en-US" sz="2800" dirty="0"/>
              <a:t>Remote </a:t>
            </a:r>
            <a:r>
              <a:rPr lang="en-US" altLang="en-US" sz="2800" dirty="0" smtClean="0"/>
              <a:t>access capability</a:t>
            </a:r>
            <a:endParaRPr lang="en-US" altLang="en-US" sz="2800" dirty="0"/>
          </a:p>
          <a:p>
            <a:r>
              <a:rPr lang="en-US" altLang="en-US" sz="2800" dirty="0"/>
              <a:t>Minimal </a:t>
            </a:r>
            <a:r>
              <a:rPr lang="en-US" altLang="en-US" sz="2800" dirty="0" smtClean="0"/>
              <a:t>calibration required</a:t>
            </a:r>
            <a:endParaRPr lang="en-US" altLang="en-US" sz="2800" dirty="0"/>
          </a:p>
          <a:p>
            <a:r>
              <a:rPr lang="en-US" altLang="en-US" sz="2800" dirty="0" smtClean="0"/>
              <a:t>Uses </a:t>
            </a:r>
            <a:r>
              <a:rPr lang="en-US" altLang="en-US" sz="2800" dirty="0"/>
              <a:t>full </a:t>
            </a:r>
            <a:r>
              <a:rPr lang="en-US" altLang="en-US" sz="2800" dirty="0" smtClean="0"/>
              <a:t>intensity of signal and full IR bandwidth at once, unlike CO CEMs for instance.</a:t>
            </a:r>
          </a:p>
          <a:p>
            <a:r>
              <a:rPr lang="en-US" altLang="en-US" sz="2800" dirty="0" smtClean="0"/>
              <a:t>Sensitivity (low ppb DLs)</a:t>
            </a:r>
          </a:p>
          <a:p>
            <a:r>
              <a:rPr lang="en-US" altLang="en-US" sz="2800" dirty="0"/>
              <a:t>Stores </a:t>
            </a:r>
            <a:r>
              <a:rPr lang="en-US" altLang="en-US" sz="2800" i="1" dirty="0" smtClean="0"/>
              <a:t>spectra</a:t>
            </a:r>
            <a:r>
              <a:rPr lang="en-US" altLang="en-US" sz="2800" dirty="0" smtClean="0"/>
              <a:t> electronically </a:t>
            </a:r>
            <a:r>
              <a:rPr lang="en-US" altLang="en-US" sz="2800" dirty="0"/>
              <a:t>– </a:t>
            </a:r>
            <a:r>
              <a:rPr lang="en-US" altLang="en-US" sz="2800" dirty="0" smtClean="0"/>
              <a:t>*Never </a:t>
            </a:r>
            <a:r>
              <a:rPr lang="en-US" altLang="en-US" sz="2800" dirty="0"/>
              <a:t>lose sample</a:t>
            </a:r>
          </a:p>
          <a:p>
            <a:endParaRPr lang="en-US" alt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en-US" altLang="en-US" u="sng" dirty="0">
                <a:solidFill>
                  <a:srgbClr val="E87B00"/>
                </a:solidFill>
              </a:rPr>
              <a:t>Cons</a:t>
            </a:r>
            <a:endParaRPr lang="en-US" altLang="en-US" dirty="0"/>
          </a:p>
          <a:p>
            <a:r>
              <a:rPr lang="en-US" altLang="en-US" sz="2800" dirty="0" smtClean="0"/>
              <a:t>Easy to obtain inaccurate data if not analyzed correctly</a:t>
            </a:r>
          </a:p>
          <a:p>
            <a:r>
              <a:rPr lang="en-US" altLang="en-US" sz="2800" dirty="0" smtClean="0"/>
              <a:t>Skilled </a:t>
            </a:r>
            <a:r>
              <a:rPr lang="en-US" altLang="en-US" sz="2800" dirty="0" err="1"/>
              <a:t>spectroscopist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needed for proper analysis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validation of results</a:t>
            </a:r>
            <a:endParaRPr lang="en-US" altLang="en-US" sz="2800" dirty="0"/>
          </a:p>
          <a:p>
            <a:r>
              <a:rPr lang="en-US" altLang="en-US" sz="2800" dirty="0" smtClean="0"/>
              <a:t>Existing </a:t>
            </a:r>
            <a:r>
              <a:rPr lang="en-US" altLang="en-US" sz="2800" dirty="0"/>
              <a:t>FTIR-based </a:t>
            </a:r>
            <a:r>
              <a:rPr lang="en-US" altLang="en-US" sz="2800" dirty="0">
                <a:solidFill>
                  <a:srgbClr val="FF0000"/>
                </a:solidFill>
              </a:rPr>
              <a:t>EPA</a:t>
            </a:r>
            <a:r>
              <a:rPr lang="en-US" altLang="en-US" sz="2800" dirty="0"/>
              <a:t> methods are somewhat complex and often require adaptation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Extraction of reactive components can be challenging</a:t>
            </a:r>
            <a:endParaRPr lang="en-US" altLang="en-US" sz="2800" dirty="0">
              <a:solidFill>
                <a:srgbClr val="FF0000"/>
              </a:solidFill>
            </a:endParaRPr>
          </a:p>
          <a:p>
            <a:r>
              <a:rPr lang="en-US" altLang="en-US" sz="2800" dirty="0"/>
              <a:t>Requires </a:t>
            </a:r>
            <a:r>
              <a:rPr lang="en-US" altLang="en-US" sz="2800" dirty="0" smtClean="0"/>
              <a:t>routine </a:t>
            </a:r>
            <a:r>
              <a:rPr lang="en-US" altLang="en-US" sz="2800" dirty="0"/>
              <a:t>m</a:t>
            </a:r>
            <a:r>
              <a:rPr lang="en-US" altLang="en-US" sz="2800" dirty="0" smtClean="0"/>
              <a:t>aintenance</a:t>
            </a:r>
            <a:endParaRPr lang="en-US" altLang="en-US" sz="2800" dirty="0"/>
          </a:p>
          <a:p>
            <a:r>
              <a:rPr lang="en-US" altLang="en-US" sz="2800" dirty="0" smtClean="0"/>
              <a:t>Mobility - heavy and bulky</a:t>
            </a:r>
          </a:p>
          <a:p>
            <a:r>
              <a:rPr lang="en-US" altLang="en-US" sz="2800" dirty="0" smtClean="0"/>
              <a:t>Relatively expensive</a:t>
            </a:r>
          </a:p>
          <a:p>
            <a:r>
              <a:rPr lang="en-US" altLang="en-US" sz="2800" dirty="0" smtClean="0"/>
              <a:t>*Never lose sample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6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FTIR-Based Compliance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b="1" dirty="0" smtClean="0"/>
              <a:t>EPA Method 320 </a:t>
            </a:r>
            <a:r>
              <a:rPr lang="en-US" dirty="0" smtClean="0"/>
              <a:t>– Measurement of Vapor Phase Organic and Inorganic Emissions by Extractive Fourier Transform Infrared (FTIR) Spectroscopy</a:t>
            </a:r>
          </a:p>
          <a:p>
            <a:endParaRPr lang="en-US" sz="1300" dirty="0"/>
          </a:p>
          <a:p>
            <a:pPr>
              <a:buClr>
                <a:schemeClr val="accent1"/>
              </a:buClr>
            </a:pPr>
            <a:r>
              <a:rPr lang="en-US" b="1" dirty="0" smtClean="0"/>
              <a:t>ASTM D6348-12 </a:t>
            </a:r>
            <a:r>
              <a:rPr lang="en-US" dirty="0" smtClean="0"/>
              <a:t>Standard Test Method for Determination of Gaseous Compounds by Extractive Direct Interface Fourier Transform Infrared (FTIR) Spectroscopy</a:t>
            </a:r>
          </a:p>
          <a:p>
            <a:pPr>
              <a:buClr>
                <a:schemeClr val="accent1"/>
              </a:buClr>
            </a:pPr>
            <a:endParaRPr lang="en-US" sz="2100" dirty="0" smtClean="0"/>
          </a:p>
          <a:p>
            <a:pPr>
              <a:buClr>
                <a:schemeClr val="accent1"/>
              </a:buClr>
            </a:pPr>
            <a:r>
              <a:rPr lang="en-US" b="1" dirty="0" smtClean="0"/>
              <a:t>EPA Method 318 </a:t>
            </a:r>
            <a:r>
              <a:rPr lang="en-US" dirty="0" smtClean="0"/>
              <a:t>Extractive FTIR Method Measurement of Emissions from the Mineral Wool and Wool Fiberglass Industries</a:t>
            </a:r>
          </a:p>
          <a:p>
            <a:pPr>
              <a:buClr>
                <a:schemeClr val="accent1"/>
              </a:buClr>
            </a:pPr>
            <a:endParaRPr lang="en-US" sz="1400" dirty="0"/>
          </a:p>
          <a:p>
            <a:pPr>
              <a:buClr>
                <a:schemeClr val="accent1"/>
              </a:buClr>
            </a:pPr>
            <a:r>
              <a:rPr lang="en-US" b="1" dirty="0" smtClean="0"/>
              <a:t>EPA 321 </a:t>
            </a:r>
            <a:r>
              <a:rPr lang="en-US" dirty="0" smtClean="0"/>
              <a:t>Gaseous Hydrogen Chloride Emissions  at Portland Cement Kilns by FTIR</a:t>
            </a:r>
          </a:p>
        </p:txBody>
      </p:sp>
    </p:spTree>
    <p:extLst>
      <p:ext uri="{BB962C8B-B14F-4D97-AF65-F5344CB8AC3E}">
        <p14:creationId xmlns:p14="http://schemas.microsoft.com/office/powerpoint/2010/main" val="14705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820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 smtClean="0"/>
              <a:t>EPA 320 Overview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95450"/>
            <a:ext cx="8382000" cy="4705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6262" lvl="1" indent="0">
              <a:lnSpc>
                <a:spcPct val="80000"/>
              </a:lnSpc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“</a:t>
            </a:r>
            <a:r>
              <a:rPr lang="en-US" sz="2600" dirty="0"/>
              <a:t>Persons unfamiliar with basic elements of FTIR spectroscopy should not attempt to use this method”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US" sz="26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dirty="0" smtClean="0"/>
              <a:t>	“This Method is self-validating provided that results meet the performance requirement of the QA spike…and the results from a </a:t>
            </a:r>
            <a:r>
              <a:rPr lang="en-US" sz="2600" dirty="0" smtClean="0">
                <a:solidFill>
                  <a:srgbClr val="FF0000"/>
                </a:solidFill>
              </a:rPr>
              <a:t>previous method validation</a:t>
            </a:r>
            <a:r>
              <a:rPr lang="en-US" sz="2600" dirty="0" smtClean="0"/>
              <a:t> study support the use of this method in the application”</a:t>
            </a:r>
          </a:p>
        </p:txBody>
      </p:sp>
      <p:pic>
        <p:nvPicPr>
          <p:cNvPr id="6" name="Picture 2" descr="C:\Documents and Settings\Bryan_Benaway\Local Settings\Temporary Internet Files\Content.IE5\TWJVFFJ1\MC9000485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143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1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1571</TotalTime>
  <Words>2058</Words>
  <Application>Microsoft Office PowerPoint</Application>
  <PresentationFormat>On-screen Show (4:3)</PresentationFormat>
  <Paragraphs>238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Constantia</vt:lpstr>
      <vt:lpstr>Wingdings</vt:lpstr>
      <vt:lpstr>Wingdings 2</vt:lpstr>
      <vt:lpstr>Flow</vt:lpstr>
      <vt:lpstr>FTIR 101 and FTIR Compliance-Based Methods</vt:lpstr>
      <vt:lpstr>FTIR 101 –Background/Theory</vt:lpstr>
      <vt:lpstr>Deciphering the “Black Box” of FTIR</vt:lpstr>
      <vt:lpstr>Deciphering the “Black Box” of FTIR</vt:lpstr>
      <vt:lpstr>Deciphering the “Black Box” of FTIR</vt:lpstr>
      <vt:lpstr>Deciphering the “Black Box” of FTIR</vt:lpstr>
      <vt:lpstr>Advantages and Disadvantages</vt:lpstr>
      <vt:lpstr>FTIR-Based Compliance Methods</vt:lpstr>
      <vt:lpstr>EPA 320 Overview </vt:lpstr>
      <vt:lpstr>EPA Method 320 and ASTM D6348-12 Required QA Data</vt:lpstr>
      <vt:lpstr>Typical 320 Sampling Setup</vt:lpstr>
      <vt:lpstr>Leak Checking </vt:lpstr>
      <vt:lpstr>Leak Checking </vt:lpstr>
      <vt:lpstr>Minimum Detection Limits</vt:lpstr>
      <vt:lpstr>NEA Spectra and their value</vt:lpstr>
      <vt:lpstr>PowerPoint Presentation</vt:lpstr>
      <vt:lpstr>19.88ppm Formaldehyde Reference 25m Path Mean Peak Absorption ~ 0.4 </vt:lpstr>
      <vt:lpstr>Noise-based Minimum Detection Limt</vt:lpstr>
      <vt:lpstr>EPA 320 and ASTM Analyte Spikes</vt:lpstr>
      <vt:lpstr>QA Spiking Procedure</vt:lpstr>
      <vt:lpstr>The End</vt:lpstr>
    </vt:vector>
  </TitlesOfParts>
  <Company>URS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FTIR 101 and FTIR Compliance-Based Methods</dc:title>
  <dc:creator>Hall, Steven E</dc:creator>
  <cp:lastModifiedBy>Bryan Benaway</cp:lastModifiedBy>
  <cp:revision>51</cp:revision>
  <dcterms:created xsi:type="dcterms:W3CDTF">2017-05-18T23:52:31Z</dcterms:created>
  <dcterms:modified xsi:type="dcterms:W3CDTF">2017-05-25T15:55:57Z</dcterms:modified>
</cp:coreProperties>
</file>